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5143500" cx="9144000"/>
  <p:notesSz cx="6858000" cy="9144000"/>
  <p:embeddedFontLst>
    <p:embeddedFont>
      <p:font typeface="Raleway"/>
      <p:regular r:id="rId39"/>
      <p:bold r:id="rId40"/>
      <p:italic r:id="rId41"/>
      <p:boldItalic r:id="rId42"/>
    </p:embeddedFont>
    <p:embeddedFont>
      <p:font typeface="Roboto"/>
      <p:regular r:id="rId43"/>
      <p:bold r:id="rId44"/>
      <p:italic r:id="rId45"/>
      <p:boldItalic r:id="rId46"/>
    </p:embeddedFont>
    <p:embeddedFont>
      <p:font typeface="Lato"/>
      <p:regular r:id="rId47"/>
      <p:bold r:id="rId48"/>
      <p:italic r:id="rId49"/>
      <p:boldItalic r:id="rId50"/>
    </p:embeddedFont>
    <p:embeddedFont>
      <p:font typeface="Pacifico"/>
      <p:regular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621A9A3-B7C1-4A96-AFBB-DE2ABDB2094F}">
  <a:tblStyle styleId="{0621A9A3-B7C1-4A96-AFBB-DE2ABDB209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bold.fntdata"/><Relationship Id="rId42" Type="http://schemas.openxmlformats.org/officeDocument/2006/relationships/font" Target="fonts/Raleway-boldItalic.fntdata"/><Relationship Id="rId41" Type="http://schemas.openxmlformats.org/officeDocument/2006/relationships/font" Target="fonts/Raleway-italic.fntdata"/><Relationship Id="rId44" Type="http://schemas.openxmlformats.org/officeDocument/2006/relationships/font" Target="fonts/Roboto-bold.fntdata"/><Relationship Id="rId43" Type="http://schemas.openxmlformats.org/officeDocument/2006/relationships/font" Target="fonts/Roboto-regular.fntdata"/><Relationship Id="rId46" Type="http://schemas.openxmlformats.org/officeDocument/2006/relationships/font" Target="fonts/Roboto-boldItalic.fntdata"/><Relationship Id="rId45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Lato-bold.fntdata"/><Relationship Id="rId47" Type="http://schemas.openxmlformats.org/officeDocument/2006/relationships/font" Target="fonts/Lato-regular.fntdata"/><Relationship Id="rId49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Raleway-regular.fntdata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acifico-regular.fntdata"/><Relationship Id="rId5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b9a0b07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b9a0b07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2dd890f9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f2dd890f9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2f0610fcd_4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2f0610fcd_4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2dd890f9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f2dd890f9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f2dd890f9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f2dd890f9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f2dd890f9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f2dd890f9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f2f0610fcd_4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f2f0610fcd_4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f2dd890f9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f2dd890f9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ecf99a74e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ecf99a74e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f2f0610fcd_4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f2f0610fcd_4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2dd890f9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f2dd890f9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2dd890f9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2dd890f9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cf99a74e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ecf99a74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f059b93a0d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f059b93a0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f2f0610fcd_4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f2f0610fcd_4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ecf99a74e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ecf99a74e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23630543_5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72363054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f2f0610fcd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f2f0610fcd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f2f0610fcd_4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f2f0610fcd_4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f2f0610fcd_4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f2f0610fcd_4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059b93a0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059b93a0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059b93a0d_0_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059b93a0d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f059b93a0d_0_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f059b93a0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imdb.com" TargetMode="External"/><Relationship Id="rId4" Type="http://schemas.openxmlformats.org/officeDocument/2006/relationships/hyperlink" Target="https://www.themoviedb.org/?language=en-US" TargetMode="External"/><Relationship Id="rId5" Type="http://schemas.openxmlformats.org/officeDocument/2006/relationships/hyperlink" Target="https://www.kaggle.com/rounakbanik/the-movies-dataset" TargetMode="External"/><Relationship Id="rId6" Type="http://schemas.openxmlformats.org/officeDocument/2006/relationships/image" Target="../media/image15.png"/><Relationship Id="rId7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thub.com/amaloney3/mlenv_movie_success_predictor" TargetMode="External"/><Relationship Id="rId4" Type="http://schemas.openxmlformats.org/officeDocument/2006/relationships/hyperlink" Target="https://github.com/amaloney3/mlenv_movie_success_predictor/blob/main/README.md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C4587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movie do you want to watch next?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75" y="3238450"/>
            <a:ext cx="65070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predicting movie success using Movies MARK</a:t>
            </a:r>
            <a:r>
              <a:rPr b="1" baseline="30000" lang="en" sz="2500"/>
              <a:t>®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chemeClr val="lt2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Char char="-"/>
            </a:pPr>
            <a:r>
              <a:rPr lang="en" sz="2500">
                <a:solidFill>
                  <a:schemeClr val="lt2"/>
                </a:solidFill>
              </a:rPr>
              <a:t>Internet Movies DataBase (IMDb)</a:t>
            </a:r>
            <a:endParaRPr sz="2500">
              <a:solidFill>
                <a:schemeClr val="lt2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500"/>
              <a:buChar char="-"/>
            </a:pPr>
            <a:r>
              <a:rPr lang="en" sz="2500">
                <a:solidFill>
                  <a:schemeClr val="lt2"/>
                </a:solidFill>
              </a:rPr>
              <a:t>The Movies DataBase (TMDB)</a:t>
            </a:r>
            <a:endParaRPr sz="2500">
              <a:solidFill>
                <a:schemeClr val="lt2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500"/>
              <a:buChar char="-"/>
            </a:pPr>
            <a:r>
              <a:rPr lang="en" sz="2500">
                <a:solidFill>
                  <a:srgbClr val="B7B7B7"/>
                </a:solidFill>
              </a:rPr>
              <a:t>Kaggle Movies DataSet (not used)</a:t>
            </a:r>
            <a:endParaRPr sz="2500">
              <a:solidFill>
                <a:srgbClr val="B7B7B7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500"/>
              <a:buChar char="-"/>
            </a:pPr>
            <a:r>
              <a:rPr lang="en" sz="2500">
                <a:solidFill>
                  <a:srgbClr val="B7B7B7"/>
                </a:solidFill>
              </a:rPr>
              <a:t>WikiPedia (not used)</a:t>
            </a:r>
            <a:endParaRPr sz="2500">
              <a:solidFill>
                <a:srgbClr val="B7B7B7"/>
              </a:solidFill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https://www.imdb.com</a:t>
            </a:r>
            <a:endParaRPr sz="10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	  </a:t>
            </a:r>
            <a:r>
              <a:rPr lang="en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https://www.themoviedb.org/?language=en-US</a:t>
            </a:r>
            <a:endParaRPr sz="10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	  </a:t>
            </a:r>
            <a:r>
              <a:rPr lang="en" sz="1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https://www.kaggle.com/rounakbanik/the-movies-dataset</a:t>
            </a:r>
            <a:endParaRPr sz="10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5" name="Google Shape;13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2725" y="612125"/>
            <a:ext cx="1893275" cy="1838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26800" y="198750"/>
            <a:ext cx="2661148" cy="25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/>
        </p:nvSpPr>
        <p:spPr>
          <a:xfrm rot="-1063602">
            <a:off x="7552821" y="168187"/>
            <a:ext cx="3461346" cy="5234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Directors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 rot="-596">
            <a:off x="7731796" y="1130338"/>
            <a:ext cx="3461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Actors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 rot="907573">
            <a:off x="7579358" y="1989414"/>
            <a:ext cx="3461634" cy="5233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Genres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 rot="852508">
            <a:off x="4800995" y="2634741"/>
            <a:ext cx="3461387" cy="5232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Budget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 rot="1473690">
            <a:off x="4598077" y="3291291"/>
            <a:ext cx="3461403" cy="5234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Revenue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 rot="1059175">
            <a:off x="5240576" y="3876907"/>
            <a:ext cx="3461499" cy="52324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User Ratings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 rot="1823536">
            <a:off x="5501410" y="3215150"/>
            <a:ext cx="3461237" cy="5233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MetaScore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 rot="143653">
            <a:off x="5083838" y="4582527"/>
            <a:ext cx="3461422" cy="52335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Critic Scores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 rot="-596">
            <a:off x="4645921" y="42438"/>
            <a:ext cx="3461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Worldwide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Movies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6282275" y="2355513"/>
            <a:ext cx="346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1970+</a:t>
            </a:r>
            <a:endParaRPr b="1" sz="7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304800" y="3048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Our Data Exploration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title"/>
          </p:nvPr>
        </p:nvSpPr>
        <p:spPr>
          <a:xfrm>
            <a:off x="265500" y="14735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Data</a:t>
            </a:r>
            <a:r>
              <a:rPr lang="en" sz="2500">
                <a:solidFill>
                  <a:schemeClr val="lt2"/>
                </a:solidFill>
              </a:rPr>
              <a:t> &gt;</a:t>
            </a:r>
            <a:endParaRPr sz="2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AWS RD + S3 &gt; </a:t>
            </a:r>
            <a:endParaRPr sz="2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Postgres &gt;</a:t>
            </a:r>
            <a:endParaRPr sz="2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Jupyter Notebook &gt;</a:t>
            </a:r>
            <a:endParaRPr sz="2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Pandas &gt;</a:t>
            </a:r>
            <a:endParaRPr sz="2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2"/>
              </a:solidFill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4840125" y="104350"/>
            <a:ext cx="5088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55 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Categorical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Variables</a:t>
            </a:r>
            <a:endParaRPr b="1" sz="7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4840125" y="997600"/>
            <a:ext cx="5088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13</a:t>
            </a: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Numerical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Variables</a:t>
            </a:r>
            <a:endParaRPr b="1" sz="7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5369350" y="1849050"/>
            <a:ext cx="5088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Boolean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Variables</a:t>
            </a:r>
            <a:endParaRPr b="1" sz="7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6" name="Google Shape;156;p23"/>
          <p:cNvCxnSpPr/>
          <p:nvPr/>
        </p:nvCxnSpPr>
        <p:spPr>
          <a:xfrm>
            <a:off x="4690350" y="3023250"/>
            <a:ext cx="4349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7" name="Google Shape;157;p23"/>
          <p:cNvSpPr txBox="1"/>
          <p:nvPr/>
        </p:nvSpPr>
        <p:spPr>
          <a:xfrm>
            <a:off x="4909825" y="2989650"/>
            <a:ext cx="5088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70</a:t>
            </a: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Total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Variables</a:t>
            </a:r>
            <a:endParaRPr b="1" sz="7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4766550" y="24715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+</a:t>
            </a:r>
            <a:endParaRPr/>
          </a:p>
        </p:txBody>
      </p:sp>
      <p:sp>
        <p:nvSpPr>
          <p:cNvPr id="159" name="Google Shape;159;p23"/>
          <p:cNvSpPr txBox="1"/>
          <p:nvPr/>
        </p:nvSpPr>
        <p:spPr>
          <a:xfrm>
            <a:off x="304800" y="3048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Our Data Exploration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 we talk about the database?</a:t>
            </a:r>
            <a:endParaRPr/>
          </a:p>
        </p:txBody>
      </p:sp>
      <p:sp>
        <p:nvSpPr>
          <p:cNvPr id="165" name="Google Shape;165;p24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Rose</a:t>
            </a:r>
            <a:endParaRPr/>
          </a:p>
        </p:txBody>
      </p:sp>
      <p:sp>
        <p:nvSpPr>
          <p:cNvPr id="166" name="Google Shape;166;p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Need content from Rose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/>
          <p:nvPr/>
        </p:nvSpPr>
        <p:spPr>
          <a:xfrm>
            <a:off x="4199350" y="-27300"/>
            <a:ext cx="4791900" cy="523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5"/>
          <p:cNvSpPr txBox="1"/>
          <p:nvPr>
            <p:ph type="title"/>
          </p:nvPr>
        </p:nvSpPr>
        <p:spPr>
          <a:xfrm rot="-5400000">
            <a:off x="-2963600" y="2991600"/>
            <a:ext cx="73014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</a:rPr>
              <a:t>Technologies 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1868075" y="141525"/>
            <a:ext cx="69267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Data Cleaning + Analysis:</a:t>
            </a:r>
            <a:r>
              <a:rPr b="1" lang="en" sz="2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Python 3.8.5, Pandas Library 1.3.2 (and dozens more) in Jupyter Notebook 6.1.4</a:t>
            </a:r>
            <a:endParaRPr sz="25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1868075" y="1547075"/>
            <a:ext cx="6583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Data Storage: </a:t>
            </a:r>
            <a:r>
              <a:rPr lang="en" sz="2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PostgresSQL database 13.3 hosted on Amazon Web Services</a:t>
            </a:r>
            <a:endParaRPr sz="25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>
            <a:off x="1868075" y="2637300"/>
            <a:ext cx="66477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Machine Learning: </a:t>
            </a:r>
            <a:r>
              <a:rPr lang="en" sz="2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Skikit-Learn 0.24 + dozens of additional Python libraries in Jupyter Notebook 6.1.4</a:t>
            </a:r>
            <a:endParaRPr sz="25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25"/>
          <p:cNvSpPr txBox="1"/>
          <p:nvPr/>
        </p:nvSpPr>
        <p:spPr>
          <a:xfrm>
            <a:off x="1868075" y="4043325"/>
            <a:ext cx="6570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Dashboard:</a:t>
            </a:r>
            <a:r>
              <a:rPr b="1" lang="en" sz="2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5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matplolib 3.4.3 using Jupyter Notebook 6.1.4 + Tableau 2021.2.2</a:t>
            </a:r>
            <a:endParaRPr sz="25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/>
          <p:nvPr/>
        </p:nvSpPr>
        <p:spPr>
          <a:xfrm>
            <a:off x="4572000" y="-16275"/>
            <a:ext cx="4572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 txBox="1"/>
          <p:nvPr>
            <p:ph type="title"/>
          </p:nvPr>
        </p:nvSpPr>
        <p:spPr>
          <a:xfrm>
            <a:off x="558075" y="-486125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1M data entries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3" name="Google Shape;183;p26"/>
          <p:cNvSpPr txBox="1"/>
          <p:nvPr>
            <p:ph idx="2" type="body"/>
          </p:nvPr>
        </p:nvSpPr>
        <p:spPr>
          <a:xfrm>
            <a:off x="4998950" y="1625225"/>
            <a:ext cx="3918300" cy="28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Our data was filtered, cleaned, and joined to remove missing data, filter by relevant content, and categorical variables were converted for machine learning data modeling.</a:t>
            </a:r>
            <a:endParaRPr/>
          </a:p>
        </p:txBody>
      </p:sp>
      <p:pic>
        <p:nvPicPr>
          <p:cNvPr id="184" name="Google Shape;18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2350" y="217125"/>
            <a:ext cx="4876800" cy="48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/>
          <p:nvPr>
            <p:ph type="title"/>
          </p:nvPr>
        </p:nvSpPr>
        <p:spPr>
          <a:xfrm>
            <a:off x="4638875" y="4204950"/>
            <a:ext cx="4045200" cy="57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76k rows of data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86" name="Google Shape;186;p26"/>
          <p:cNvCxnSpPr/>
          <p:nvPr/>
        </p:nvCxnSpPr>
        <p:spPr>
          <a:xfrm flipH="1">
            <a:off x="4104400" y="897525"/>
            <a:ext cx="6900" cy="37902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>
            <p:ph idx="4294967295"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</a:t>
            </a:r>
            <a:r>
              <a:rPr lang="en"/>
              <a:t>slide</a:t>
            </a:r>
            <a:r>
              <a:rPr lang="en"/>
              <a:t> with missing data</a:t>
            </a:r>
            <a:endParaRPr/>
          </a:p>
        </p:txBody>
      </p:sp>
      <p:pic>
        <p:nvPicPr>
          <p:cNvPr id="192" name="Google Shape;192;p27"/>
          <p:cNvPicPr preferRelativeResize="0"/>
          <p:nvPr/>
        </p:nvPicPr>
        <p:blipFill rotWithShape="1">
          <a:blip r:embed="rId3">
            <a:alphaModFix/>
          </a:blip>
          <a:srcRect b="8462" l="13872" r="7169" t="25526"/>
          <a:stretch/>
        </p:blipFill>
        <p:spPr>
          <a:xfrm>
            <a:off x="113625" y="56050"/>
            <a:ext cx="8955350" cy="496754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7"/>
          <p:cNvSpPr txBox="1"/>
          <p:nvPr/>
        </p:nvSpPr>
        <p:spPr>
          <a:xfrm>
            <a:off x="670100" y="2678425"/>
            <a:ext cx="1883700" cy="38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Missing Data</a:t>
            </a:r>
            <a:endParaRPr sz="25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4" name="Google Shape;194;p27"/>
          <p:cNvSpPr/>
          <p:nvPr/>
        </p:nvSpPr>
        <p:spPr>
          <a:xfrm>
            <a:off x="2660200" y="1245150"/>
            <a:ext cx="354000" cy="3544500"/>
          </a:xfrm>
          <a:prstGeom prst="leftBrace">
            <a:avLst>
              <a:gd fmla="val 50000" name="adj1"/>
              <a:gd fmla="val 45805" name="adj2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title"/>
          </p:nvPr>
        </p:nvSpPr>
        <p:spPr>
          <a:xfrm>
            <a:off x="265500" y="3022325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Data Issues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Encountered</a:t>
            </a:r>
            <a:endParaRPr/>
          </a:p>
        </p:txBody>
      </p:sp>
      <p:sp>
        <p:nvSpPr>
          <p:cNvPr id="200" name="Google Shape;200;p2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data in success variables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Proprietary data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Lots of categorical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Mismatched datatypes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Multiple entries per cell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8"/>
          <p:cNvSpPr txBox="1"/>
          <p:nvPr/>
        </p:nvSpPr>
        <p:spPr>
          <a:xfrm>
            <a:off x="304800" y="3048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Our Data Transformation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C4587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Model Stuff</a:t>
            </a:r>
            <a:endParaRPr/>
          </a:p>
        </p:txBody>
      </p:sp>
      <p:sp>
        <p:nvSpPr>
          <p:cNvPr id="207" name="Google Shape;207;p29"/>
          <p:cNvSpPr txBox="1"/>
          <p:nvPr>
            <p:ph idx="1" type="subTitle"/>
          </p:nvPr>
        </p:nvSpPr>
        <p:spPr>
          <a:xfrm>
            <a:off x="2390275" y="3238450"/>
            <a:ext cx="65070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Movies MARK</a:t>
            </a:r>
            <a:r>
              <a:rPr b="1" baseline="30000" lang="en" sz="2500"/>
              <a:t>®</a:t>
            </a:r>
            <a:endParaRPr b="1" sz="2400"/>
          </a:p>
        </p:txBody>
      </p:sp>
      <p:sp>
        <p:nvSpPr>
          <p:cNvPr id="208" name="Google Shape;208;p29"/>
          <p:cNvSpPr txBox="1"/>
          <p:nvPr/>
        </p:nvSpPr>
        <p:spPr>
          <a:xfrm>
            <a:off x="143350" y="2110213"/>
            <a:ext cx="2698200" cy="1046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Need to add our three - four models in a visual way so we can speak to these. May need bullets from Kathy.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9999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Placeholder for analysis slides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9999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Placeholder for Dashboard Slides + Interactive Graphs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6479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accent1"/>
                </a:solidFill>
              </a:rPr>
              <a:t>Everyone loves movies.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Streaming has reshaped cinema and the COVID-19 pandemic has left many of us wondering “what should we watch next?” 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Using data-wrangling, programming, and machine learning skills, we plan to answer: 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What makes movies successful?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9750" y="2692400"/>
            <a:ext cx="3106226" cy="2070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/>
          <p:nvPr>
            <p:ph type="title"/>
          </p:nvPr>
        </p:nvSpPr>
        <p:spPr>
          <a:xfrm>
            <a:off x="283100" y="712150"/>
            <a:ext cx="87699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Where do we go from here?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b="0" lang="en" sz="2300"/>
              <a:t>Seek Out Additional Data Sources </a:t>
            </a:r>
            <a:r>
              <a:rPr b="0" lang="en" sz="1600"/>
              <a:t>(Awards, A-list, Rotten Tomato, etc.)</a:t>
            </a:r>
            <a:endParaRPr b="0" sz="1600"/>
          </a:p>
          <a:p>
            <a:pPr indent="-3746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b="0" lang="en" sz="2300"/>
              <a:t>Natural Language Processing of Reviews</a:t>
            </a:r>
            <a:endParaRPr b="0" sz="2300"/>
          </a:p>
          <a:p>
            <a:pPr indent="-3746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b="0" lang="en" sz="2300"/>
              <a:t>Deep Dive Categorical Variables</a:t>
            </a:r>
            <a:endParaRPr b="0" sz="2300"/>
          </a:p>
          <a:p>
            <a:pPr indent="-3746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b="0" lang="en" sz="2300"/>
              <a:t>Machine Learning Models for Predicting Future Success</a:t>
            </a:r>
            <a:endParaRPr b="0" sz="23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Clever saying to finish us off on a note with a touch of humor.</a:t>
            </a:r>
            <a:r>
              <a:rPr b="0" lang="en" sz="2300"/>
              <a:t>.</a:t>
            </a:r>
            <a:endParaRPr b="0" sz="2300"/>
          </a:p>
          <a:p>
            <a:pPr indent="0" lvl="0" marL="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rPr lang="en"/>
              <a:t>Some sort of</a:t>
            </a:r>
            <a:r>
              <a:rPr lang="en"/>
              <a:t> </a:t>
            </a:r>
            <a:r>
              <a:rPr lang="en">
                <a:solidFill>
                  <a:schemeClr val="accent5"/>
                </a:solidFill>
              </a:rPr>
              <a:t>summary bullet</a:t>
            </a:r>
            <a:r>
              <a:rPr lang="en"/>
              <a:t> of interest.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53535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idx="1" type="subTitle"/>
          </p:nvPr>
        </p:nvSpPr>
        <p:spPr>
          <a:xfrm>
            <a:off x="430000" y="535746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:(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4" name="Google Shape;234;p3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POPULARITY DATA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trike="sngStrike"/>
              <a:t>BUDGET/REVENUE DATA</a:t>
            </a:r>
            <a:endParaRPr strike="sngStrike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trike="sngStrike"/>
              <a:t>AWARDS DATA</a:t>
            </a:r>
            <a:endParaRPr strike="sngStrike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34"/>
          <p:cNvPicPr preferRelativeResize="0"/>
          <p:nvPr/>
        </p:nvPicPr>
        <p:blipFill rotWithShape="1">
          <a:blip r:embed="rId3">
            <a:alphaModFix/>
          </a:blip>
          <a:srcRect b="45583" l="18912" r="8849" t="7282"/>
          <a:stretch/>
        </p:blipFill>
        <p:spPr>
          <a:xfrm>
            <a:off x="152400" y="180950"/>
            <a:ext cx="1501450" cy="1482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52400" y="1805050"/>
            <a:ext cx="1501450" cy="150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4"/>
          <p:cNvSpPr txBox="1"/>
          <p:nvPr>
            <p:ph idx="1" type="subTitle"/>
          </p:nvPr>
        </p:nvSpPr>
        <p:spPr>
          <a:xfrm>
            <a:off x="450600" y="2113396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:(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38" name="Google Shape;238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458900"/>
            <a:ext cx="1501450" cy="150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4"/>
          <p:cNvSpPr txBox="1"/>
          <p:nvPr>
            <p:ph idx="1" type="subTitle"/>
          </p:nvPr>
        </p:nvSpPr>
        <p:spPr>
          <a:xfrm>
            <a:off x="430000" y="3614846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:)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0" name="Google Shape;240;p34"/>
          <p:cNvSpPr txBox="1"/>
          <p:nvPr>
            <p:ph idx="2" type="body"/>
          </p:nvPr>
        </p:nvSpPr>
        <p:spPr>
          <a:xfrm>
            <a:off x="4939500" y="3460675"/>
            <a:ext cx="3837000" cy="134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Is it a coincidence that our instructor is the only happy camper in the bunch? Maybe...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>
            <p:ph type="title"/>
          </p:nvPr>
        </p:nvSpPr>
        <p:spPr>
          <a:xfrm>
            <a:off x="283099" y="712150"/>
            <a:ext cx="83676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Pacifico"/>
                <a:ea typeface="Pacifico"/>
                <a:cs typeface="Pacifico"/>
                <a:sym typeface="Pacifico"/>
              </a:rPr>
              <a:t>F</a:t>
            </a:r>
            <a:r>
              <a:rPr b="0" lang="en">
                <a:latin typeface="Pacifico"/>
                <a:ea typeface="Pacifico"/>
                <a:cs typeface="Pacifico"/>
                <a:sym typeface="Pacifico"/>
              </a:rPr>
              <a:t>in</a:t>
            </a:r>
            <a:endParaRPr b="0"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246" name="Google Shape;24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9688" y="123825"/>
            <a:ext cx="6524625" cy="48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0047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6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36"/>
          <p:cNvSpPr txBox="1"/>
          <p:nvPr>
            <p:ph type="title"/>
          </p:nvPr>
        </p:nvSpPr>
        <p:spPr>
          <a:xfrm>
            <a:off x="8165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Thank</a:t>
            </a:r>
            <a:r>
              <a:rPr lang="en" sz="28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/>
              <a:t>you.</a:t>
            </a:r>
            <a:endParaRPr sz="28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b="0"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Link to Repository 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Lato"/>
              <a:buChar char="-"/>
            </a:pPr>
            <a:r>
              <a:rPr b="0"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Link to ReadMe.md file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Link to Profile Report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9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Pretty Graphs</a:t>
            </a:r>
            <a:endParaRPr>
              <a:solidFill>
                <a:schemeClr val="lt2"/>
              </a:solidFill>
            </a:endParaRPr>
          </a:p>
        </p:txBody>
      </p:sp>
      <p:graphicFrame>
        <p:nvGraphicFramePr>
          <p:cNvPr id="269" name="Google Shape;269;p39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{0621A9A3-B7C1-4A96-AFBB-DE2ABDB2094F}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2020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2021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270" name="Google Shape;270;p39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71" name="Google Shape;271;p39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2020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72" name="Google Shape;272;p39"/>
          <p:cNvSpPr txBox="1"/>
          <p:nvPr>
            <p:ph idx="4294967295" type="body"/>
          </p:nvPr>
        </p:nvSpPr>
        <p:spPr>
          <a:xfrm>
            <a:off x="646175" y="1560476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/>
              <a:t>A trigger to kick us off</a:t>
            </a:r>
            <a:endParaRPr sz="1400"/>
          </a:p>
        </p:txBody>
      </p:sp>
      <p:sp>
        <p:nvSpPr>
          <p:cNvPr id="273" name="Google Shape;273;p39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August 2021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74" name="Google Shape;274;p39"/>
          <p:cNvSpPr txBox="1"/>
          <p:nvPr>
            <p:ph idx="4294967295" type="body"/>
          </p:nvPr>
        </p:nvSpPr>
        <p:spPr>
          <a:xfrm>
            <a:off x="3251009" y="3993750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Something interesting</a:t>
            </a:r>
            <a:endParaRPr sz="1400"/>
          </a:p>
        </p:txBody>
      </p:sp>
      <p:sp>
        <p:nvSpPr>
          <p:cNvPr id="275" name="Google Shape;275;p39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2021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76" name="Google Shape;276;p39"/>
          <p:cNvSpPr txBox="1"/>
          <p:nvPr>
            <p:ph idx="4294967295" type="body"/>
          </p:nvPr>
        </p:nvSpPr>
        <p:spPr>
          <a:xfrm>
            <a:off x="5091049" y="156047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Timing of an event</a:t>
            </a:r>
            <a:endParaRPr sz="1400"/>
          </a:p>
        </p:txBody>
      </p:sp>
      <p:sp>
        <p:nvSpPr>
          <p:cNvPr id="277" name="Google Shape;277;p39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November 2021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78" name="Google Shape;278;p39"/>
          <p:cNvSpPr txBox="1"/>
          <p:nvPr>
            <p:ph idx="4294967295" type="body"/>
          </p:nvPr>
        </p:nvSpPr>
        <p:spPr>
          <a:xfrm>
            <a:off x="6245125" y="3993750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Moment of consideration</a:t>
            </a:r>
            <a:endParaRPr sz="1400"/>
          </a:p>
        </p:txBody>
      </p:sp>
      <p:cxnSp>
        <p:nvCxnSpPr>
          <p:cNvPr id="279" name="Google Shape;279;p39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80" name="Google Shape;280;p39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81" name="Google Shape;281;p39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0047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0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40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</a:rPr>
              <a:t>Then, Steel discovered Movies MARK</a:t>
            </a:r>
            <a:r>
              <a:rPr b="1" baseline="30000" lang="en" sz="2500">
                <a:solidFill>
                  <a:schemeClr val="accent5"/>
                </a:solidFill>
              </a:rPr>
              <a:t>®</a:t>
            </a:r>
            <a:endParaRPr b="1" baseline="30000" sz="25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Now he can use our simple list of factors to determine if this is a movie he would be happy to watch.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41"/>
          <p:cNvPicPr preferRelativeResize="0"/>
          <p:nvPr/>
        </p:nvPicPr>
        <p:blipFill rotWithShape="1">
          <a:blip r:embed="rId3">
            <a:alphaModFix/>
          </a:blip>
          <a:srcRect b="0" l="0" r="42857" t="0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1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The Google Translate app can repeat anything you say in up to </a:t>
            </a:r>
            <a:r>
              <a:rPr lang="en"/>
              <a:t>NINETY LANGUAGES</a:t>
            </a:r>
            <a:r>
              <a:rPr lang="en" sz="2400"/>
              <a:t> </a:t>
            </a:r>
            <a:r>
              <a:rPr b="0" lang="en" sz="2400">
                <a:solidFill>
                  <a:schemeClr val="dk2"/>
                </a:solidFill>
              </a:rPr>
              <a:t>from German and Japanese  to Czech and Zulu</a:t>
            </a:r>
            <a:endParaRPr b="0" sz="2400">
              <a:solidFill>
                <a:schemeClr val="dk2"/>
              </a:solidFill>
            </a:endParaRPr>
          </a:p>
        </p:txBody>
      </p:sp>
      <p:sp>
        <p:nvSpPr>
          <p:cNvPr id="295" name="Google Shape;295;p41"/>
          <p:cNvSpPr/>
          <p:nvPr/>
        </p:nvSpPr>
        <p:spPr>
          <a:xfrm>
            <a:off x="4310700" y="0"/>
            <a:ext cx="2210400" cy="521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800" y="1228875"/>
            <a:ext cx="6320425" cy="284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6" name="Google Shape;86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Our MARK Team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15"/>
          <p:cNvSpPr txBox="1"/>
          <p:nvPr>
            <p:ph idx="4294967295" type="body"/>
          </p:nvPr>
        </p:nvSpPr>
        <p:spPr>
          <a:xfrm>
            <a:off x="2855550" y="1377475"/>
            <a:ext cx="358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of budding Data Scientists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collaborated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virtually across Zoom and Slack (as “the_clever_crew”) to bring you this fine work.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Maggie Allen 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Presentation + GitHub + Dashboard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Andrew Malony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GitHub + Graphs + Dashboard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Rose Baumann 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Database + Data Clean-up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Kathy Morrissey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Data ETL + Machine Learning Model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2000" y="16800"/>
            <a:ext cx="24281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2"/>
          <p:cNvSpPr txBox="1"/>
          <p:nvPr>
            <p:ph idx="4294967295"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Our ERD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3"/>
          <p:cNvSpPr txBox="1"/>
          <p:nvPr/>
        </p:nvSpPr>
        <p:spPr>
          <a:xfrm>
            <a:off x="0" y="0"/>
            <a:ext cx="2957400" cy="51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LIBRARIES AND TECHNOLOGIES LOADED ON OUR LOCAL MACHINE TO COMPLETE ETL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$ pip freeze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absl-py @ file:///C:/ci/absl-py_1623867338309/work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alabaster==0.7.12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anaconda-client==1.7.2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anaconda-project @ file:///tmp/build/80754af9/anaconda-project_1610472525955/work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anyio @ file:///C:/ci/anyio_1620153167783/work/dist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appdirs==1.4.4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argh==0.26.2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argon2-cffi @ file:///C:/ci/argon2-cffi_1613038019788/work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asn1crypto @ file:///tmp/build/80754af9/asn1crypto_1596577642040/work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astor==0.8.1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astroid @ file:///C:/ci/astroid_1613500971479/work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astropy @ file:///C:/ci/astropy_1617745665646/work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astunparse==1.6.3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async-generator==1.10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atomicwrites==1.4.0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attrs @ file:///tmp/build/80754af9/attrs_1604765588209/work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autopep8 @ file:///tmp/build/80754af9/autopep8_1615918855173/work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Babel @ file:///tmp/build/80754af9/babel_1607110387436/work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backcall==0.2.0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backports.shutil-get-terminal-size @ file:///tmp/build/80754af9/backports.shutil_get_terminal_size_1608222128777/work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bcrypt @ file:///C:/ci/bcrypt_1597918112552/work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beautifulsoup4 @ file:///home/linux1/recipes/ci/beautifulsoup4_1610988766420/work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bitarray @ file:///C:/ci/bitarray_1618435050316/work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bkcharts==0.2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black==19.10b0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bleach @ file:///tmp/build/80754af9/bleach_1612211392645/work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blinker==1.4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bokeh @ file:///C:/ci/bokeh_1620784051578/work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boto==2.49.0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Bottleneck==1.3.2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brotlipy==0.7.0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cachetools @ file:///tmp/build/80754af9/cachetools_1619597386817/work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certifi==2020.12.5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cffi @ file:///C:/ci/cffi_1613247308275/work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chardet @ file:///C:/ci/chardet_1607706910910/work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click @ file:///home/linux1/recipes/ci/click_1610990599742/work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cloudpickle @ file:///tmp/build/80754af9/cloudpickle_1598884132938/work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clyent==1.2.2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colorama==0.4.4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comtypes==1.1.9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contextlib2==0.6.0.post1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coverage @ file:///C:/ci/coverage_1614614910274/work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cryptography @ file:///C:/ci/cryptography_1616769432139/work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cycler==0.10.0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Cython @ file:///C:/ci/cython_1618435342622/work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cytoolz==0.11.0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dask @ file:///tmp/build/80754af9/dask-core_1617390489108/work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decorator==5.0.7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defusedxml @ file:///tmp/build/80754af9/defusedxml_1615228127516/work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diff-match-patch @ file:///tmp/build/80754af9/diff-match-patch_1594828741838/work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08" name="Google Shape;308;p43"/>
          <p:cNvSpPr txBox="1"/>
          <p:nvPr/>
        </p:nvSpPr>
        <p:spPr>
          <a:xfrm>
            <a:off x="2883975" y="262175"/>
            <a:ext cx="3000000" cy="48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distributed @ file:///C:/ci/distributed_1617384292700/work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docutils @ file:///C:/ci/docutils_1617481620173/work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entrypoints==0.3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et-xmlfile==1.0.1</a:t>
            </a:r>
            <a:endParaRPr sz="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fastcache==1.1.0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filelock @ file:///home/linux1/recipes/ci/filelock_1610993975404/work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flake8 @ file:///tmp/build/80754af9/flake8_1615834841867/work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Flask @ file:///home/ktietz/src/ci/flask_1611932660458/work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fsspec @ file:///tmp/build/80754af9/fsspec_1617959894824/work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future==0.18.2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gast==0.3.3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gevent @ file:///C:/ci/gevent_1616773028237/work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glob2 @ file:///home/linux1/recipes/ci/glob2_1610991677669/work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google-auth @ file:///tmp/build/80754af9/google-auth_1600960338579/work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google-auth-oauthlib @ file:///tmp/build/80754af9/google-auth-oauthlib_1617120569401/work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google-pasta==0.2.0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greenlet @ file:///C:/ci/greenlet_1611958376725/work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grpcio @ file:///C:/ci/grpcio_1614884419385/work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h5py==2.10.0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HeapDict==1.0.1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html5lib @ file:///tmp/build/80754af9/html5lib_1593446221756/work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idna @ file:///home/linux1/recipes/ci/idna_1610986105248/work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imagecodecs @ file:///C:/ci/imagecodecs_1617996781001/work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imageio @ file:///tmp/build/80754af9/imageio_1617700267927/work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imagesize @ file:///Users/ktietz/demo/mc3/conda-bld/imagesize_1628863108022/work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imbalanced-learn @ file:///home/conda/feedstock_root/build_artifacts/imbalanced-learn_1613662486985/work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importlib-metadata @ file:///C:/ci/importlib-metadata_1617877486026/work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iniconfig @ file:///home/linux1/recipes/ci/iniconfig_1610983019677/work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intervaltree @ file:///tmp/build/80754af9/intervaltree_1598376443606/work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ipykernel==5.5.3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ipython==7.23.0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ipython-genutils==0.2.0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ipywidgets @ file:///tmp/build/80754af9/ipywidgets_1610481889018/work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isort @ file:///tmp/build/80754af9/isort_1616355431277/work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itsdangerous==1.1.0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jdcal==1.4.1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jedi==0.18.0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Jinja2 @ file:///tmp/build/80754af9/jinja2_1612213139570/work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joblib @ file:///tmp/build/80754af9/joblib_1613502643832/work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json5==0.9.5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jsonschema @ file:///tmp/build/80754af9/jsonschema_1602607155483/work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jupyter==1.0.0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jupyter-client==6.1.12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jupyter-console @ file:///tmp/build/80754af9/jupyter_console_1616615302928/work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jupyter-contrib-core==0.3.3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jupyter-core==4.7.1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jupyter-nbextensions-configurator @ file:///D:/bld/jupyter_nbextensions_configurator_1611341300533/work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jupyter-packaging @ file:///tmp/build/80754af9/jupyter-packaging_1613502826984/work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jupyter-server @ file:///C:/ci/jupyter_server_1616084265530/work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jupyterlab @ file:///tmp/build/80754af9/jupyterlab_1619133235951/work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2"/>
              </a:solidFill>
            </a:endParaRPr>
          </a:p>
        </p:txBody>
      </p:sp>
      <p:sp>
        <p:nvSpPr>
          <p:cNvPr id="309" name="Google Shape;309;p43"/>
          <p:cNvSpPr txBox="1"/>
          <p:nvPr/>
        </p:nvSpPr>
        <p:spPr>
          <a:xfrm>
            <a:off x="5887525" y="262175"/>
            <a:ext cx="3000000" cy="176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jupyterlab-pygments @ file:///tmp/build/80754af9/jupyterlab_pygments_1601490720602/work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jupyterlab-server @ file:///tmp/build/80754af9/jupyterlab_server_1617134334258/work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jupyterlab-widgets @ file:///tmp/build/80754af9/jupyterlab_widgets_1609884341231/work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Keras @ file:///tmp/build/80754af9/keras_split_1593112142734/work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Keras-Applications @ file:///tmp/build/80754af9/keras-applications_1594366238411/work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Keras-Preprocessing @ file:///tmp/build/80754af9/keras-preprocessing_1612283640596/work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keyring @ file:///C:/ci/keyring_1614630298708/work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kiwisolver @ file:///C:/ci/kiwisolver_1612282618948/work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lazy-object-proxy @ file:///C:/ci/lazy-object-proxy_1616529290879/work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libarchive-c @ file:///tmp/build/80754af9/python-libarchive-c_1617780486945/work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llvmlite==0.36.0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locket==0.2.1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lxml @ file:///C:/ci/lxml_1616443391272/work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Markdown @ file:///C:/ci/markdown_1614364005059/work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MarkupSafe @ file:///C:/ci/markupsafe_1594405949945/work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matplotlib @ file:///C:/ci/matplotlib-suite_1613408055530/work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matplotlib-inline==0.1.2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mccabe==0.6.1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menuinst==1.4.16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mistune @ file:///C:/ci/mistune_1594373272338/work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mkl-fft==1.3.0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mkl-random @ file:///C:/ci/mkl_random_1618854593605/work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mkl-service==2.3.0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mock @ file:///tmp/build/80754af9/mock_1607622725907/work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more-itertools @ file:///tmp/build/80754af9/more-itertools_1613676688952/work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mpmath==1.2.1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msgpack @ file:///C:/ci/msgpack-python_1612287191162/work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multipledispatch==0.6.0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mypy-extensions==0.4.3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nbclassic @ file:///tmp/build/80754af9/nbclassic_1616085367084/work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nbclient @ file:///tmp/build/80754af9/nbclient_1614364831625/work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nbconvert @ file:///C:/ci/nbconvert_1601914921407/work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nbformat @ file:///tmp/build/80754af9/nbformat_1617383369282/work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nest-asyncio @ file:///tmp/build/80754af9/nest-asyncio_1613680548246/work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networkx @ file:///tmp/build/80754af9/networkx_1598376031484/work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nltk @ file:///tmp/build/80754af9/nltk_1618327084230/work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nose @ file:///tmp/build/80754af9/nose_1606773131901/work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notebook @ file:///C:/ci/notebook_1616443616158/work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numba @ file:///C:/ci/numba_1616774290339/work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numexpr @ file:///C:/ci/numexpr_1618856761305/work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numpy @ file:///C:/ci/numpy_and_numpy_base_1618497408168/work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numpydoc @ file:///tmp/build/80754af9/numpydoc_1605117425582/work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oauthlib @ file:///tmp/build/80754af9/oauthlib_1623060228408/work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olefile==0.46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openpyxl @ file:///tmp/build/80754af9/openpyxl_1615411699337/work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opt-einsum @ file:///tmp/build/80754af9/opt_einsum_1621500238896/work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packaging @ file:///tmp/build/80754af9/packaging_1611952188834/work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pandas @ file:///C:/ci/pandas_1618365631664/work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pandocfilters @ file:///C:/ci/pandocfilters_1605102427207/work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paramiko @ file:///tmp/build/80754af9/paramiko_1598886428689/work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parso==0.8.2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partd @ file:///tmp/build/80754af9/partd_1618000087440/work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path @ file:///C:/ci/path_1614022434895/work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pathlib2 @ file:///C:/ci/pathlib2_1607025068091/work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pathspec==0.7.0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patsy==0.5.1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pep8==1.7.1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pexpect @ file:///tmp/build/80754af9/pexpect_1605563209008/work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pickleshare==0.7.5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Pillow @ file:///C:/ci/pillow_1617386319301/work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pkginfo==1.7.0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pluggy @ file:///C:/ci/pluggy_1615976530170/work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ply==3.11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prometheus-client @ file:///tmp/build/80754af9/prometheus_client_1618088486455/work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prompt-toolkit==3.0.18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protobuf==3.17.2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psutil @ file:///C:/ci/psutil_1612298033174/work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psycopg2 @ file:///C:/ci/psycopg2_1612298715048/work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ptyprocess @ file:///tmp/build/80754af9/ptyprocess_1609355006118/work/dist/ptyprocess-0.7.0-py2.py3-none-any.whl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 @ file:///tmp/build/80754af9/py_1607971587848/work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pyasn1==0.4.8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pyasn1-modules==0.2.8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pycodestyle @ file:///home/ktietz/src/ci_mi/pycodestyle_1612807597675/work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pycosat==0.6.3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pycparser @ file:///tmp/build/80754af9/pycparser_1594388511720/work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pycrypto==2.6.1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pycurl==7.43.0.6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pydocstyle @ file:///tmp/build/80754af9/pydocstyle_1616182067796/work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pyerfa @ file:///C:/ci/pyerfa_1619391058121/work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pyflakes @ file:///home/ktietz/src/ci_ipy2/pyflakes_1612551159640/work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Pygments==2.8.1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PyJWT @ file:///C:/ci/pyjwt_1619651810943/work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pylint @ file:///C:/ci/pylint_1617135975189/work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pyls-black @ file:///tmp/build/80754af9/pyls-black_1607553132291/work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pyls-spyder @ file:///tmp/build/80754af9/pyls-spyder_1613849700860/work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PyNaCl @ file:///C:/ci/pynacl_1595009241355/work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pyodbc===4.0.0-unsupported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pyOpenSSL @ file:///tmp/build/80754af9/pyopenssl_1608057966937/work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pyparsing @ file:///home/linux1/recipes/ci/pyparsing_1610983426697/work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pyreadline==2.1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pyrsistent @ file:///C:/ci/pyrsistent_1600123688363/work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PySocks @ file:///C:/ci/pysocks_1594394709107/work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pytest==6.2.3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python-dateutil==2.8.1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python-jsonrpc-server @ file:///tmp/build/80754af9/python-jsonrpc-server_1600278539111/work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python-language-server @ file:///tmp/build/80754af9/python-language-server_1607972495879/work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pytz @ file:///tmp/build/80754af9/pytz_1612215392582/work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PyWavelets @ file:///C:/ci/pywavelets_1601658407053/work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pywin32==300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pywin32-ctypes @ file:///C:/ci/pywin32-ctypes_1594392691209/work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pywinpty==0.5.7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PyYAML==5.4.1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pyzmq==22.0.3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QDarkStyle==2.8.1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QtAwesome @ file:///tmp/build/80754af9/qtawesome_1615991616277/work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qtconsole @ file:///tmp/build/80754af9/qtconsole_1616775094278/work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QtPy==1.9.0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regex @ file:///C:/ci/regex_1617569892025/work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requests @ file:///tmp/build/80754af9/requests_1608241421344/work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requests-oauthlib==1.3.0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rope @ file:///tmp/build/80754af9/rope_1602264064449/work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rsa @ file:///tmp/build/80754af9/rsa_1614366226499/work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Rtree @ file:///C:/ci/rtree_1618421019532/work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ruamel-yaml-conda @ file:///C:/ci/ruamel_yaml_1616016865685/work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scikit-image==0.18.1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scikit-learn @ file:///C:/ci/scikit-learn_1614446716349/work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scipy @ file:///C:/ci/scipy_1618856134946/work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seaborn @ file:///tmp/build/80754af9/seaborn_1608578541026/work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Send2Trash @ file:///tmp/build/80754af9/send2trash_1607525499227/work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simplegeneric==0.8.1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singledispatch @ file:///tmp/build/80754af9/singledispatch_1614366001199/work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six==1.15.0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sniffio @ file:///C:/ci/sniffio_1614030522573/work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snowballstemmer @ file:///tmp/build/80754af9/snowballstemmer_1611258885636/work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sortedcollections @ file:///tmp/build/80754af9/sortedcollections_1611172717284/work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sortedcontainers @ file:///tmp/build/80754af9/sortedcontainers_1606865132123/work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soupsieve @ file:///tmp/build/80754af9/soupsieve_1616183228191/work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 @ file:///tmp/build/80754af9/sphinx_1620777493457/work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sphinxcontrib-applehelp @ file:///home/ktietz/src/ci/sphinxcontrib-applehelp_1611920841464/work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sphinxcontrib-devhelp @ file:///home/ktietz/src/ci/sphinxcontrib-devhelp_1611920923094/work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sphinxcontrib-htmlhelp @ file:///home/ktietz/src/ci/sphinxcontrib-htmlhelp_1611920974801/work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sphinxcontrib-jsmath @ file:///home/ktietz/src/ci/sphinxcontrib-jsmath_1611920942228/work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sphinxcontrib-qthelp @ file:///home/ktietz/src/ci/sphinxcontrib-qthelp_1611921055322/work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sphinxcontrib-serializinghtml @ file:///home/ktietz/src/ci/sphinxcontrib-serializinghtml_1611920755253/work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sphinxcontrib-websupport @ file:///tmp/build/80754af9/sphinxcontrib-websupport_1597081412696/work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spyder @ file:///C:/ci/spyder_1616776686228/work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spyder-kernels @ file:///C:/ci/spyder-kernels_1614030834721/work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SQLAlchemy @ file:///C:/ci/sqlalchemy_1618090063585/work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statsmodels==0.12.2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sympy @ file:///C:/ci/sympy_1618255481827/work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tables==3.6.1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tblib @ file:///tmp/build/80754af9/tblib_1597928476713/work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tensorboard @ file:///home/builder/ktietz/aggregate/tensorflow_recipes/ci_te/tensorboard_1614593728657/work/tmp_pip_dir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tensorboard-plugin-wit==1.6.0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tensorflow==2.3.0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tensorflow-estimator @ file:///home/builder/ktietz/aggregate/tensorflow_recipes/ci_baze37/tensorflow-estimator_1622026529081/work/tensorflow_estimator-2.5.0-py2.py3-none-any.whl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termcolor==1.1.0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terminado==0.9.4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testpath @ file:///home/ktietz/src/ci/testpath_1611930608132/work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textdistance @ file:///tmp/build/80754af9/textdistance_1612461398012/work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threadpoolctl @ file:///tmp/tmp9twdgx9k/threadpoolctl-2.1.0-py3-none-any.whl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three-merge @ file:///tmp/build/80754af9/three-merge_1607553261110/work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tifffile @ file:///tmp/build/80754af9/tifffile_1619636090847/work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toml @ file:///tmp/build/80754af9/toml_1616166611790/work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toolz @ file:///home/linux1/recipes/ci/toolz_1610987900194/work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tornado==6.1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tqdm @ file:///tmp/build/80754af9/tqdm_1615925068909/work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traitlets==5.0.5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typed-ast @ file:///C:/ci/typed-ast_1610484654578/work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typing-extensions @ file:///home/ktietz/src/ci_mi/typing_extensions_1612808209620/work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ujson @ file:///C:/ci/ujson_1611244941645/work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unicodecsv==0.14.1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urllib3 @ file:///tmp/build/80754af9/urllib3_1615837158687/work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watchdog @ file:///C:/ci/watchdog_1612471244702/work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wcwidth==0.2.5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webencodings==0.5.1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Werkzeug @ file:///home/ktietz/src/ci/werkzeug_1611932622770/work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widgetsnbextension==3.5.1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win-inet-pton @ file:///C:/ci/win_inet_pton_1605306165655/work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win-unicode-console==0.5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wincertstore==0.2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wrapt==1.12.1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xlrd @ file:///tmp/build/80754af9/xlrd_1608072521494/work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XlsxWriter @ file:///tmp/build/80754af9/xlsxwriter_1617224712951/work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xlwings==0.23.0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xlwt==1.3.0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yapf @ file:///tmp/build/80754af9/yapf_1615749224965/work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zict==2.0.0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zipp @ file:///tmp/build/80754af9/zipp_1615904174917/work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zope.event==4.5.0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zope.interface @ file:///C:/ci/zope.interface_1616357230604/work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(py37nbext)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 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4"/>
          <p:cNvSpPr txBox="1"/>
          <p:nvPr/>
        </p:nvSpPr>
        <p:spPr>
          <a:xfrm>
            <a:off x="0" y="0"/>
            <a:ext cx="2957400" cy="5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</a:rPr>
              <a:t>LIBRARIES AND TECHNOLOGIES LOADED ON OUR LOCAL MACHINE TO COMPLETE ETL (cont.)</a:t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athlib2 @ file:///C:/ci/pathlib2_1607025068091/work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pathspec==0.7.0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patsy==0.5.1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pep8==1.7.1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pexpect @ file:///tmp/build/80754af9/pexpect_1605563209008/work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pickleshare==0.7.5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Pillow @ file:///C:/ci/pillow_1617386319301/work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pkginfo==1.7.0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pluggy @ file:///C:/ci/pluggy_1615976530170/work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ply==3.11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prometheus-client @ file:///tmp/build/80754af9/prometheus_client_1618088486455/work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prompt-toolkit==3.0.18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protobuf==3.17.2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psutil @ file:///C:/ci/psutil_1612298033174/work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psycopg2 @ file:///C:/ci/psycopg2_1612298715048/work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ptyprocess @ file:///tmp/build/80754af9/ptyprocess_1609355006118/work/dist/ptyprocess-0.7.0-py2.py3-none-any.whl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 @ file:///tmp/build/80754af9/py_1607971587848/work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pyasn1==0.4.8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pyasn1-modules==0.2.8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pycodestyle @ file:///home/ktietz/src/ci_mi/pycodestyle_1612807597675/work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pycosat==0.6.3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pycparser @ file:///tmp/build/80754af9/pycparser_1594388511720/work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pycrypto==2.6.1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pycurl==7.43.0.6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pydocstyle @ file:///tmp/build/80754af9/pydocstyle_1616182067796/work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pyerfa @ file:///C:/ci/pyerfa_1619391058121/work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pyflakes @ file:///home/ktietz/src/ci_ipy2/pyflakes_1612551159640/work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Pygments==2.8.1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PyJWT @ file:///C:/ci/pyjwt_1619651810943/work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pylint @ file:///C:/ci/pylint_1617135975189/work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pyls-black @ file:///tmp/build/80754af9/pyls-black_1607553132291/work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pyls-spyder @ file:///tmp/build/80754af9/pyls-spyder_1613849700860/work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PyNaCl @ file:///C:/ci/pynacl_1595009241355/work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pyodbc===4.0.0-unsupported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pyOpenSSL @ file:///tmp/build/80754af9/pyopenssl_1608057966937/work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pyparsing @ file:///home/linux1/recipes/ci/pyparsing_1610983426697/work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pyreadline==2.1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pyrsistent @ file:///C:/ci/pyrsistent_1600123688363/work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PySocks @ file:///C:/ci/pysocks_1594394709107/work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pytest==6.2.3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python-dateutil==2.8.1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python-jsonrpc-server @ file:///tmp/build/80754af9/python-jsonrpc-server_1600278539111/work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python-language-server @ file:///tmp/build/80754af9/python-language-server_1607972495879/work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pytz @ file:///tmp/build/80754af9/pytz_1612215392582/work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PyWavelets @ file:///C:/ci/pywavelets_1601658407053/work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pywin32==300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pywin32-ctypes @ file:///C:/ci/pywin32-ctypes_1594392691209/work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pywinpty==0.5.7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PyYAML==5.4.1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15" name="Google Shape;315;p44"/>
          <p:cNvSpPr txBox="1"/>
          <p:nvPr/>
        </p:nvSpPr>
        <p:spPr>
          <a:xfrm>
            <a:off x="2883975" y="262175"/>
            <a:ext cx="3000000" cy="49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pyzmq==22.0.3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QDarkStyle==2.8.1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QtAwesome @ file:///tmp/build/80754af9/qtawesome_1615991616277/work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qtconsole @ file:///tmp/build/80754af9/qtconsole_1616775094278/work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QtPy==1.9.0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regex @ file:///C:/ci/regex_1617569892025/work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requests @ file:///tmp/build/80754af9/requests_1608241421344/work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requests-oauthlib==1.3.0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rope @ file:///tmp/build/80754af9/rope_1602264064449/work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rsa @ file:///tmp/build/80754af9/rsa_1614366226499/work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Rtree @ file:///C:/ci/rtree_1618421019532/work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ruamel-yaml-conda @ file:///C:/ci/ruamel_yaml_1616016865685/work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scikit-image==0.18.1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scikit-learn @ file:///C:/ci/scikit-learn_1614446716349/work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scipy @ file:///C:/ci/scipy_1618856134946/work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seaborn @ file:///tmp/build/80754af9/seaborn_1608578541026/work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Send2Trash @ file:///tmp/build/80754af9/send2trash_1607525499227/work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simplegeneric==0.8.1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singledispatch @ file:///tmp/build/80754af9/singledispatch_1614366001199/work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six==1.15.0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sniffio @ file:///C:/ci/sniffio_1614030522573/work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snowballstemmer @ file:///tmp/build/80754af9/snowballstemmer_1611258885636/work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sortedcollections @ file:///tmp/build/80754af9/sortedcollections_1611172717284/work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sortedcontainers @ file:///tmp/build/80754af9/sortedcontainers_1606865132123/work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soupsieve @ file:///tmp/build/80754af9/soupsieve_1616183228191/work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 @ file:///tmp/build/80754af9/sphinx_1620777493457/work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sphinxcontrib-applehelp @ file:///home/ktietz/src/ci/sphinxcontrib-applehelp_1611920841464/work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sphinxcontrib-devhelp @ file:///home/ktietz/src/ci/sphinxcontrib-devhelp_1611920923094/work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sphinxcontrib-htmlhelp @ file:///home/ktietz/src/ci/sphinxcontrib-htmlhelp_1611920974801/work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sphinxcontrib-jsmath @ file:///home/ktietz/src/ci/sphinxcontrib-jsmath_1611920942228/work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sphinxcontrib-qthelp @ file:///home/ktietz/src/ci/sphinxcontrib-qthelp_1611921055322/work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sphinxcontrib-serializinghtml @ file:///home/ktietz/src/ci/sphinxcontrib-serializinghtml_1611920755253/work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sphinxcontrib-websupport @ file:///tmp/build/80754af9/sphinxcontrib-websupport_1597081412696/work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spyder @ file:///C:/ci/spyder_1616776686228/work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spyder-kernels @ file:///C:/ci/spyder-kernels_1614030834721/work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SQLAlchemy @ file:///C:/ci/sqlalchemy_1618090063585/work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statsmodels==0.12.2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sympy @ file:///C:/ci/sympy_1618255481827/work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tables==3.6.1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tblib @ file:///tmp/build/80754af9/tblib_1597928476713/work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tensorboard @ file:///home/builder/ktietz/aggregate/tensorflow_recipes/ci_te/tensorboard_1614593728657/work/tmp_pip_dir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tensorboard-plugin-wit==1.6.0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tensorflow==2.3.0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tensorflow-estimator @ file:///home/builder/ktietz/aggregate/tensorflow_recipes/ci_baze37/tensorflow-estimator_1622026529081/work/tensorflow_estimator-2.5.0-py2.py3-none-any.whl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termcolor==1.1.0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terminado==0.9.4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2"/>
              </a:solidFill>
            </a:endParaRPr>
          </a:p>
        </p:txBody>
      </p:sp>
      <p:sp>
        <p:nvSpPr>
          <p:cNvPr id="316" name="Google Shape;316;p44"/>
          <p:cNvSpPr txBox="1"/>
          <p:nvPr/>
        </p:nvSpPr>
        <p:spPr>
          <a:xfrm>
            <a:off x="5887525" y="262175"/>
            <a:ext cx="3000000" cy="39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testpath @ file:///home/ktietz/src/ci/testpath_1611930608132/work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textdistance @ file:///tmp/build/80754af9/textdistance_1612461398012/work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threadpoolctl @ file:///tmp/tmp9twdgx9k/threadpoolctl-2.1.0-py3-none-any.whl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three-merge @ file:///tmp/build/80754af9/three-merge_1607553261110/work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tifffile @ file:///tmp/build/80754af9/tifffile_1619636090847/work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toml @ file:///tmp/build/80754af9/toml_1616166611790/work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toolz @ file:///home/linux1/recipes/ci/toolz_1610987900194/work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tornado==6.1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tqdm @ file:///tmp/build/80754af9/tqdm_1615925068909/work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traitlets==5.0.5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typed-ast @ file:///C:/ci/typed-ast_1610484654578/work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typing-extensions @ file:///home/ktietz/src/ci_mi/typing_extensions_1612808209620/work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ujson @ file:///C:/ci/ujson_1611244941645/work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unicodecsv==0.14.1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urllib3 @ file:///tmp/build/80754af9/urllib3_1615837158687/work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watchdog @ file:///C:/ci/watchdog_1612471244702/work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wcwidth==0.2.5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webencodings==0.5.1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Werkzeug @ file:///home/ktietz/src/ci/werkzeug_1611932622770/work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widgetsnbextension==3.5.1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win-inet-pton @ file:///C:/ci/win_inet_pton_1605306165655/work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win-unicode-console==0.5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wincertstore==0.2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wrapt==1.12.1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xlrd @ file:///tmp/build/80754af9/xlrd_1608072521494/work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XlsxWriter @ file:///tmp/build/80754af9/xlsxwriter_1617224712951/work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xlwings==0.23.0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xlwt==1.3.0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yapf @ file:///tmp/build/80754af9/yapf_1615749224965/work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zict==2.0.0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zipp @ file:///tmp/build/80754af9/zipp_1615904174917/work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zope.event==4.5.0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zope.interface @ file:///C:/ci/zope.interface_1616357230604/work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(py37nbext)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5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 </a:t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83100" y="712150"/>
            <a:ext cx="68289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first we must ask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How do we define Movie Success</a:t>
            </a:r>
            <a:r>
              <a:rPr lang="en">
                <a:solidFill>
                  <a:schemeClr val="accent5"/>
                </a:solidFill>
              </a:rPr>
              <a:t>?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The Google Translate app can repeat anything you say in up to </a:t>
            </a:r>
            <a:r>
              <a:rPr lang="en"/>
              <a:t>NINETY LANGUAGES</a:t>
            </a:r>
            <a:r>
              <a:rPr lang="en" sz="2400"/>
              <a:t> </a:t>
            </a:r>
            <a:r>
              <a:rPr b="0" lang="en" sz="2400">
                <a:solidFill>
                  <a:schemeClr val="dk2"/>
                </a:solidFill>
              </a:rPr>
              <a:t>from German and Japanese  to Czech and Zulu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 rotWithShape="1">
          <a:blip r:embed="rId3">
            <a:alphaModFix/>
          </a:blip>
          <a:srcRect b="0" l="0" r="42857" t="0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/>
          <p:nvPr/>
        </p:nvSpPr>
        <p:spPr>
          <a:xfrm>
            <a:off x="4310700" y="0"/>
            <a:ext cx="2210400" cy="521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800" y="1228875"/>
            <a:ext cx="6320425" cy="28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>
            <p:ph type="title"/>
          </p:nvPr>
        </p:nvSpPr>
        <p:spPr>
          <a:xfrm>
            <a:off x="481375" y="2571750"/>
            <a:ext cx="5912400" cy="25719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AutoNum type="arabicPeriod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Popularity</a:t>
            </a:r>
            <a:r>
              <a:rPr b="0"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0" lang="en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(Proprietary Scores, User Ratings, Critic Ratings)</a:t>
            </a:r>
            <a:endParaRPr b="0" sz="1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AutoNum type="arabicPeriod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Estimated Profitability</a:t>
            </a:r>
            <a:r>
              <a:rPr b="0"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0" lang="en" sz="14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(Revenue-Budget)</a:t>
            </a:r>
            <a:endParaRPr b="0" sz="1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AutoNum type="arabicPeriod"/>
            </a:pPr>
            <a:r>
              <a:rPr lang="en" sz="18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Awards</a:t>
            </a:r>
            <a:endParaRPr sz="18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909900" y="1318525"/>
            <a:ext cx="2691900" cy="557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 txBox="1"/>
          <p:nvPr>
            <p:ph type="title"/>
          </p:nvPr>
        </p:nvSpPr>
        <p:spPr>
          <a:xfrm>
            <a:off x="991575" y="1356800"/>
            <a:ext cx="2654400" cy="55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su</a:t>
            </a:r>
            <a:r>
              <a:rPr lang="en">
                <a:solidFill>
                  <a:schemeClr val="accent1"/>
                </a:solidFill>
              </a:rPr>
              <a:t>c</a:t>
            </a:r>
            <a:r>
              <a:rPr b="0" lang="en" sz="2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">
                <a:solidFill>
                  <a:schemeClr val="accent1"/>
                </a:solidFill>
              </a:rPr>
              <a:t>cess</a:t>
            </a:r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Ellen.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She is the owner of a new start up streaming service, Serenity Streaming. She’s looking to use AI and Machine Learning to help connect users with their favorite movie they have never even heard of.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Right now she’s still working out of her home office and realizes despite a ton of data, she needs a proof of concept machine learning model to get investment interest.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527950" cy="452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 rotWithShape="1">
          <a:blip r:embed="rId4">
            <a:alphaModFix/>
          </a:blip>
          <a:srcRect b="45583" l="18912" r="8849" t="7282"/>
          <a:stretch/>
        </p:blipFill>
        <p:spPr>
          <a:xfrm>
            <a:off x="152400" y="180950"/>
            <a:ext cx="4527950" cy="4469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265176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Sam.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Sam is a newly promoted executive at ABC Movie Productions and is interested in determining the right mix of movie genre, Director’s talents, and A-list actors are going to be the recipe for the next blockbuster.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Before him, the boomers were sitting in rooms making all the calls but he thinks data science can flip the script.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409800" y="152400"/>
            <a:ext cx="4527950" cy="452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Steel.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He recently had a baby so he has no time to watch a bunch of bad movies. When he finally has a free evening, he wants the </a:t>
            </a:r>
            <a:r>
              <a:rPr lang="en" sz="1800">
                <a:solidFill>
                  <a:srgbClr val="000000"/>
                </a:solidFill>
              </a:rPr>
              <a:t>first movie he streams to be one he’s happy to talk about with his new baby boy</a:t>
            </a:r>
            <a:r>
              <a:rPr lang="en" sz="1800">
                <a:solidFill>
                  <a:srgbClr val="000000"/>
                </a:solidFill>
              </a:rPr>
              <a:t>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Let’s see what he should look for in his next popcorn night’s entertainment...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527950" cy="452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283099" y="712150"/>
            <a:ext cx="85398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Spoiler Alert: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proof of concept was limited to analyzing ratings numeric variables.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